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icrosoft JhengHei" panose="020B0604030504040204" pitchFamily="34" charset="-120"/>
      <p:regular r:id="rId11"/>
      <p:bold r:id="rId12"/>
    </p:embeddedFont>
    <p:embeddedFont>
      <p:font typeface="Blinker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aret" panose="020B0604020202020204" charset="0"/>
      <p:regular r:id="rId18"/>
    </p:embeddedFont>
    <p:embeddedFont>
      <p:font typeface="Garet Bold" panose="020B0604020202020204" charset="0"/>
      <p:regular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Mont Bold" panose="020B0604020202020204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32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2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Mont Bold"/>
              </a:rPr>
              <a:t>HACKAHOLICS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67225" y="465622"/>
            <a:ext cx="8005709" cy="97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F5F5F3"/>
                </a:solidFill>
                <a:latin typeface="League Spartan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7225" y="1544763"/>
            <a:ext cx="7696631" cy="228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</a:rPr>
              <a:t>SPEARS TRAVEL aims to boost customer satisfaction by delivering personalized travel plans. The current method relies on manual planning, restricting customization and efficiency. The agency is in search of a solution to automate the travel itinerary planning process and provide tailored recommendations aligned with customer preferences and limitations.</a:t>
            </a:r>
            <a:endParaRPr lang="en-US" sz="1969" u="none" strike="noStrike" dirty="0">
              <a:solidFill>
                <a:schemeClr val="bg1"/>
              </a:solidFill>
              <a:latin typeface="Mon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2467" y="3636154"/>
            <a:ext cx="7614102" cy="3424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br>
              <a:rPr lang="en-US" sz="1969" u="none" strike="noStrike" dirty="0">
                <a:solidFill>
                  <a:srgbClr val="F5F5F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1969" u="none" strike="noStrike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  <a:t>THE PROBLEM IS IMPORTANT AND RELEVANT TO CUSTOMERS DUE TO FOLLOWING REASONS: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  <a:t>1.HELPS IN BUDGETING</a:t>
            </a:r>
            <a:br>
              <a:rPr lang="en-US" sz="1969" u="none" strike="noStrike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</a:br>
            <a:r>
              <a:rPr lang="en-US" sz="1969" u="none" strike="noStrike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  <a:t>2. SAVES TIME</a:t>
            </a:r>
            <a:br>
              <a:rPr lang="en-US" sz="1969" u="none" strike="noStrike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</a:br>
            <a:r>
              <a:rPr lang="en-US" sz="1969" u="none" strike="noStrike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  <a:t>3.MAXIMISES EXPERIENCE</a:t>
            </a:r>
            <a:br>
              <a:rPr lang="en-US" sz="1969" u="none" strike="noStrike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</a:br>
            <a:r>
              <a:rPr lang="en-US" sz="1969" u="none" strike="noStrike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  <a:t>4.KNOWS WHAT TO EXPECT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  <a:t>5. STRETCHES  DOLLAR</a:t>
            </a:r>
            <a:br>
              <a:rPr lang="en-US" sz="1969" u="none" strike="noStrike" dirty="0">
                <a:solidFill>
                  <a:srgbClr val="F5F5F3"/>
                </a:solidFill>
                <a:latin typeface="+mj-lt"/>
                <a:ea typeface="Microsoft JhengHei" panose="020B0604030504040204" pitchFamily="34" charset="-120"/>
              </a:rPr>
            </a:br>
            <a:endParaRPr lang="en-US" sz="1969" u="none" strike="noStrike" dirty="0">
              <a:solidFill>
                <a:srgbClr val="F5F5F3"/>
              </a:solidFill>
              <a:latin typeface="+mj-lt"/>
              <a:ea typeface="Microsoft JhengHei" panose="020B0604030504040204" pitchFamily="34" charset="-12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9844" y="7042776"/>
            <a:ext cx="7696631" cy="251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29% of bookers prefer direct travel reservations for various reasons, including: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Ask for extra amenities (28%)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Get the best price (21%)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Avail of loyalty programs (21%)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Negotiate better prices (18%)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Find direct booking benefits (11%)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endParaRPr lang="en-US" sz="1969" u="none" strike="noStrike" dirty="0">
              <a:solidFill>
                <a:srgbClr val="F5F5F3"/>
              </a:solidFill>
              <a:latin typeface="Mont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049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720958" cy="7982266"/>
            <a:chOff x="0" y="190500"/>
            <a:chExt cx="10294610" cy="10643023"/>
          </a:xfrm>
        </p:grpSpPr>
        <p:sp>
          <p:nvSpPr>
            <p:cNvPr id="11" name="TextBox 11"/>
            <p:cNvSpPr txBox="1"/>
            <p:nvPr/>
          </p:nvSpPr>
          <p:spPr>
            <a:xfrm>
              <a:off x="125968" y="2424980"/>
              <a:ext cx="10168642" cy="8408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  <a:t>Our innovative business strategy combines profit-making with social impact to create a sustainable solution for the tech industry.</a:t>
              </a:r>
              <a:b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</a:br>
              <a:r>
                <a:rPr lang="en-US" sz="3200" b="1" i="0" dirty="0">
                  <a:solidFill>
                    <a:schemeClr val="bg1"/>
                  </a:solidFill>
                  <a:effectLst/>
                  <a:latin typeface="Söhne"/>
                </a:rPr>
                <a:t>Strategy Overview:</a:t>
              </a:r>
              <a:r>
                <a:rPr lang="en-US" sz="3200" b="0" i="0" dirty="0">
                  <a:solidFill>
                    <a:schemeClr val="bg1"/>
                  </a:solidFill>
                  <a:effectLst/>
                  <a:latin typeface="Söhne"/>
                </a:rPr>
                <a:t> SPEARS </a:t>
              </a:r>
              <a:r>
                <a:rPr lang="en-US" sz="3200" b="0" i="0" dirty="0" err="1">
                  <a:solidFill>
                    <a:schemeClr val="bg1"/>
                  </a:solidFill>
                  <a:effectLst/>
                  <a:latin typeface="Söhne"/>
                </a:rPr>
                <a:t>Travels</a:t>
              </a:r>
              <a:r>
                <a:rPr lang="en-US" sz="3200" b="0" i="0" dirty="0" err="1">
                  <a:solidFill>
                    <a:srgbClr val="D1D5DB"/>
                  </a:solidFill>
                  <a:effectLst/>
                  <a:latin typeface="Söhne"/>
                </a:rPr>
                <a:t>is</a:t>
              </a:r>
              <a:r>
                <a:rPr lang="en-US" sz="3200" b="0" i="0" dirty="0">
                  <a:solidFill>
                    <a:srgbClr val="D1D5DB"/>
                  </a:solidFill>
                  <a:effectLst/>
                  <a:latin typeface="Söhne"/>
                </a:rPr>
                <a:t> a travel agency catering exclusively to the tech industry, offering sustainable and socially responsible travel solutions.</a:t>
              </a:r>
              <a:br>
                <a:rPr lang="en-US" sz="3200" b="0" i="0" dirty="0">
                  <a:solidFill>
                    <a:srgbClr val="D1D5DB"/>
                  </a:solidFill>
                  <a:effectLst/>
                  <a:latin typeface="Söhne"/>
                </a:rPr>
              </a:br>
              <a:r>
                <a:rPr lang="en-US" sz="3200" b="0" i="0" dirty="0">
                  <a:solidFill>
                    <a:srgbClr val="D1D5DB"/>
                  </a:solidFill>
                  <a:effectLst/>
                  <a:latin typeface="Söhne"/>
                </a:rPr>
                <a:t>Solutions we are providing:</a:t>
              </a:r>
              <a:br>
                <a:rPr lang="en-US" sz="3200" b="0" i="0" dirty="0">
                  <a:solidFill>
                    <a:srgbClr val="D1D5DB"/>
                  </a:solidFill>
                  <a:effectLst/>
                  <a:latin typeface="Söhne"/>
                </a:rPr>
              </a:br>
              <a:r>
                <a:rPr lang="en-US" sz="3200" b="0" i="0" dirty="0">
                  <a:solidFill>
                    <a:schemeClr val="bg1"/>
                  </a:solidFill>
                  <a:effectLst/>
                  <a:latin typeface="Söhne"/>
                </a:rPr>
                <a:t>1.</a:t>
              </a:r>
              <a:r>
                <a:rPr lang="en-IN" sz="3200" b="1" i="0" dirty="0">
                  <a:solidFill>
                    <a:schemeClr val="bg1"/>
                  </a:solidFill>
                  <a:effectLst/>
                  <a:latin typeface="Söhne"/>
                </a:rPr>
                <a:t> Sustainability-Centric Travel Options</a:t>
              </a:r>
              <a:br>
                <a:rPr lang="en-IN" sz="3200" b="1" i="0" dirty="0">
                  <a:solidFill>
                    <a:schemeClr val="bg1"/>
                  </a:solidFill>
                  <a:effectLst/>
                  <a:latin typeface="Söhne"/>
                </a:rPr>
              </a:br>
              <a:r>
                <a:rPr lang="en-IN" sz="3200" b="1" i="0" dirty="0">
                  <a:solidFill>
                    <a:schemeClr val="bg1"/>
                  </a:solidFill>
                  <a:effectLst/>
                  <a:latin typeface="Söhne"/>
                </a:rPr>
                <a:t>2. Personalized Travel Experiences</a:t>
              </a:r>
              <a:br>
                <a:rPr lang="en-IN" sz="3200" b="1" i="0" dirty="0">
                  <a:solidFill>
                    <a:schemeClr val="bg1"/>
                  </a:solidFill>
                  <a:effectLst/>
                  <a:latin typeface="Söhne"/>
                </a:rPr>
              </a:br>
              <a:r>
                <a:rPr lang="en-IN" sz="3200" b="1" i="0" dirty="0">
                  <a:solidFill>
                    <a:schemeClr val="bg1"/>
                  </a:solidFill>
                  <a:effectLst/>
                  <a:latin typeface="Söhne"/>
                </a:rPr>
                <a:t>3. Transparency and Reporting</a:t>
              </a:r>
              <a:br>
                <a:rPr lang="en-IN" sz="3200" b="1" i="0" dirty="0">
                  <a:solidFill>
                    <a:schemeClr val="bg1"/>
                  </a:solidFill>
                  <a:effectLst/>
                  <a:latin typeface="Söhne"/>
                </a:rPr>
              </a:br>
              <a:r>
                <a:rPr lang="en-IN" sz="3200" b="1" i="0" dirty="0">
                  <a:solidFill>
                    <a:schemeClr val="bg1"/>
                  </a:solidFill>
                  <a:effectLst/>
                  <a:latin typeface="Söhne"/>
                </a:rPr>
                <a:t>4. Continuous Improvement</a:t>
              </a:r>
              <a:br>
                <a:rPr lang="en-US" sz="2905" u="none" strike="noStrike" dirty="0">
                  <a:solidFill>
                    <a:srgbClr val="FFFFFF"/>
                  </a:solidFill>
                  <a:latin typeface="Glacial Indifference"/>
                </a:rPr>
              </a:b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37984" y="6553783"/>
            <a:ext cx="9161334" cy="3025714"/>
            <a:chOff x="-14091" y="-1241014"/>
            <a:chExt cx="12215112" cy="4034287"/>
          </a:xfrm>
        </p:grpSpPr>
        <p:sp>
          <p:nvSpPr>
            <p:cNvPr id="7" name="TextBox 7"/>
            <p:cNvSpPr txBox="1"/>
            <p:nvPr/>
          </p:nvSpPr>
          <p:spPr>
            <a:xfrm>
              <a:off x="43160" y="-1241014"/>
              <a:ext cx="12157861" cy="3339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AVAILABILITY OF LOGIN AND SIGNUP USING CREDENTIALS AND EMAIL VERIFICATION: PREVENTS FABRICATED PROFILES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USER-FRIENDLY INTERFACE WITH INTUITIVE NAVIGATION AND AI CHAT BOT.</a:t>
              </a:r>
            </a:p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b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</a:b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4091" y="1016015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27" dirty="0">
                  <a:solidFill>
                    <a:srgbClr val="F5F5F3"/>
                  </a:solidFill>
                  <a:latin typeface="Glacial Indifference Bold"/>
                </a:rPr>
                <a:t>PROVISION OF 5 LANGUAGE SUPPORT</a:t>
              </a: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1082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341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  <a:t>24 AVAILABLE CHAT BOT FOR BETTER USER EXPERIENCE.</a:t>
              </a:r>
              <a:br>
                <a:rPr lang="en-US" sz="2227" u="none" strike="noStrike" dirty="0">
                  <a:solidFill>
                    <a:srgbClr val="F5F5F3"/>
                  </a:solidFill>
                  <a:latin typeface="Glacial Indifference Bold"/>
                </a:rPr>
              </a:b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32489" y="2456641"/>
            <a:ext cx="8464624" cy="6475786"/>
            <a:chOff x="-74960" y="142875"/>
            <a:chExt cx="11286166" cy="8634382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18318"/>
              <a:ext cx="11211206" cy="1911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000" b="0" i="0" dirty="0">
                  <a:solidFill>
                    <a:schemeClr val="bg1"/>
                  </a:solidFill>
                  <a:effectLst/>
                  <a:latin typeface="Söhne"/>
                </a:rPr>
                <a:t>The social impact of agency on customers  include </a:t>
              </a:r>
              <a:r>
                <a:rPr 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fostering cultural understanding</a:t>
              </a:r>
              <a:r>
                <a:rPr lang="en-US" sz="2000" b="0" i="0" dirty="0">
                  <a:solidFill>
                    <a:schemeClr val="bg1"/>
                  </a:solidFill>
                  <a:effectLst/>
                  <a:latin typeface="Söhne"/>
                </a:rPr>
                <a:t>, </a:t>
              </a:r>
              <a:r>
                <a:rPr 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encouraging responsible travel behavior</a:t>
              </a:r>
              <a:r>
                <a:rPr lang="en-US" sz="2000" b="0" i="0" dirty="0">
                  <a:solidFill>
                    <a:schemeClr val="bg1"/>
                  </a:solidFill>
                  <a:effectLst/>
                  <a:latin typeface="Söhne"/>
                </a:rPr>
                <a:t>, and </a:t>
              </a:r>
              <a:r>
                <a:rPr 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supporting local communities</a:t>
              </a:r>
              <a:r>
                <a:rPr lang="en-US" sz="2000" b="0" i="0" dirty="0">
                  <a:solidFill>
                    <a:schemeClr val="bg1"/>
                  </a:solidFill>
                  <a:effectLst/>
                  <a:latin typeface="Söhne"/>
                </a:rPr>
                <a:t> through eco-friendly and </a:t>
              </a:r>
              <a:r>
                <a:rPr 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socially responsible travel options</a:t>
              </a:r>
              <a:r>
                <a:rPr lang="en-US" sz="2800" b="0" i="0" dirty="0">
                  <a:solidFill>
                    <a:srgbClr val="D1D5DB"/>
                  </a:solidFill>
                  <a:effectLst/>
                  <a:latin typeface="Söhne"/>
                </a:rPr>
                <a:t>.</a:t>
              </a: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4960" y="4715461"/>
              <a:ext cx="11211206" cy="4061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WAYS TO MEASURE AND TRACK YOUR SOCIAL IMPACT</a:t>
              </a:r>
              <a:r>
                <a:rPr lang="en-US" sz="2500" dirty="0">
                  <a:solidFill>
                    <a:srgbClr val="F5F5F3"/>
                  </a:solidFill>
                  <a:latin typeface="Glacial Indifference Bold"/>
                </a:rPr>
                <a:t>:</a:t>
              </a:r>
              <a:br>
                <a:rPr lang="en-US" sz="2500" dirty="0">
                  <a:solidFill>
                    <a:srgbClr val="F5F5F3"/>
                  </a:solidFill>
                  <a:latin typeface="Glacial Indifference Bold"/>
                </a:rPr>
              </a:br>
              <a:r>
                <a:rPr lang="en-US" b="0" i="0" dirty="0">
                  <a:solidFill>
                    <a:schemeClr val="bg1"/>
                  </a:solidFill>
                  <a:effectLst/>
                  <a:latin typeface="Söhne"/>
                </a:rPr>
                <a:t>Customer surveys and feedback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Söhne"/>
                </a:rPr>
                <a:t>Economic impact on local communities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Söhne"/>
                </a:rPr>
                <a:t>Behavioral changes in clients +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Söhne"/>
                </a:rPr>
                <a:t>Charitable contributions and initiatives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Söhne"/>
                </a:rPr>
                <a:t>Safety and crisis response effectiveness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Söhne"/>
                </a:rPr>
                <a:t>Inclusivity metrics (e.g., accessibility)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Söhne"/>
                </a:rPr>
                <a:t>Client stories and testimonials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Söhne"/>
                </a:rPr>
                <a:t>Regular monitoring and reporting of impact.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4146190"/>
            <a:ext cx="5970165" cy="460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r>
              <a:rPr lang="en-US" sz="2274" u="none" strike="noStrike" dirty="0">
                <a:solidFill>
                  <a:srgbClr val="F5F5F3"/>
                </a:solidFill>
                <a:latin typeface="Glacial Indifference"/>
              </a:rPr>
              <a:t>REVENUE is pitched via Verified hotels and restaurants employed using promotions and commissions.</a:t>
            </a:r>
            <a:br>
              <a:rPr lang="en-US" sz="2274" u="none" strike="noStrike" dirty="0">
                <a:solidFill>
                  <a:srgbClr val="F5F5F3"/>
                </a:solidFill>
                <a:latin typeface="Glacial Indifference"/>
              </a:rPr>
            </a:br>
            <a:r>
              <a:rPr lang="en-US" sz="2274" u="none" strike="noStrike" dirty="0">
                <a:solidFill>
                  <a:schemeClr val="bg1"/>
                </a:solidFill>
                <a:latin typeface="Glacial Indifference"/>
              </a:rPr>
              <a:t>Spears Travel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creates value for society by fostering cultural understanding, supporting local communities, promoting sustainability, and providing access to education. By offering responsible travel experiences, the agency contributes to a better world with improved cultural appreciation, economic development, environmental protection, and enhanced opportunities for all.</a:t>
            </a:r>
            <a:endParaRPr lang="en-US" sz="2274" u="none" strike="noStrike" dirty="0">
              <a:solidFill>
                <a:schemeClr val="bg1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794" y="3929657"/>
            <a:ext cx="7586520" cy="333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32"/>
              </a:lnSpc>
              <a:spcBef>
                <a:spcPct val="0"/>
              </a:spcBef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OUR TEAM UTILIZED A VARIETY OF TECHNOLOGIES INCLUDING PROGRAMMING LANGUAGES LIKE FIGMA </a:t>
            </a:r>
            <a:r>
              <a:rPr lang="en-US" sz="2954" dirty="0">
                <a:solidFill>
                  <a:srgbClr val="F5F5F3"/>
                </a:solidFill>
                <a:latin typeface="Glacial Indifference Bold"/>
              </a:rPr>
              <a:t>,REACT JS, GOOGLE SHEETS, ZAPIER ,APPSHEETSAND  BOTPRESS</a:t>
            </a: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 AS WELL AS TOOLS LIKE GITHUB AND AWS.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41120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3632" y="3518298"/>
            <a:ext cx="3535026" cy="4287833"/>
            <a:chOff x="0" y="0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55779" y="4060035"/>
            <a:ext cx="1450117" cy="145011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650" r="-48005" b="-150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99959" y="3518298"/>
            <a:ext cx="3535026" cy="4287833"/>
            <a:chOff x="0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762105" y="4060035"/>
            <a:ext cx="1450117" cy="145011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9331" r="-19807" b="-122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8229" y="3518298"/>
            <a:ext cx="3535026" cy="4287833"/>
            <a:chOff x="0" y="0"/>
            <a:chExt cx="1157357" cy="14038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070376" y="4060035"/>
            <a:ext cx="1450117" cy="145011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021" r="-7452" b="-154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5779" y="6033175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VIKRANT MALIK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5778" y="6981537"/>
            <a:ext cx="2506621" cy="29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Garet"/>
              </a:rPr>
              <a:t>AI DEVELOPER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62105" y="6033175"/>
            <a:ext cx="2687924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KASHISH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62105" y="6981537"/>
            <a:ext cx="2489030" cy="59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WEBSITE DEVELOPER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70376" y="6033175"/>
            <a:ext cx="2586320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PRASHANT SHARMA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70376" y="6981537"/>
            <a:ext cx="1859198" cy="59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WEBSITE DEVELOPER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471</Words>
  <Application>Microsoft Office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Microsoft JhengHei</vt:lpstr>
      <vt:lpstr>Blinker</vt:lpstr>
      <vt:lpstr>Garet Bold</vt:lpstr>
      <vt:lpstr>Arial</vt:lpstr>
      <vt:lpstr>Söhne</vt:lpstr>
      <vt:lpstr>Glacial Indifference</vt:lpstr>
      <vt:lpstr>League Spartan</vt:lpstr>
      <vt:lpstr>Poppins</vt:lpstr>
      <vt:lpstr>Wingdings</vt:lpstr>
      <vt:lpstr>Calibri</vt:lpstr>
      <vt:lpstr>Garet</vt:lpstr>
      <vt:lpstr>Mont Bold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ASUS</dc:creator>
  <cp:lastModifiedBy>VIKRANT MALIK</cp:lastModifiedBy>
  <cp:revision>5</cp:revision>
  <dcterms:created xsi:type="dcterms:W3CDTF">2006-08-16T00:00:00Z</dcterms:created>
  <dcterms:modified xsi:type="dcterms:W3CDTF">2023-10-28T05:45:46Z</dcterms:modified>
  <dc:identifier>DAFxrxF-qp8</dc:identifier>
</cp:coreProperties>
</file>